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61" r:id="rId2"/>
    <p:sldId id="265" r:id="rId3"/>
    <p:sldId id="260" r:id="rId4"/>
    <p:sldId id="262" r:id="rId5"/>
    <p:sldId id="263" r:id="rId6"/>
    <p:sldId id="264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9"/>
    <p:restoredTop sz="94689"/>
  </p:normalViewPr>
  <p:slideViewPr>
    <p:cSldViewPr snapToGrid="0" snapToObjects="1">
      <p:cViewPr varScale="1">
        <p:scale>
          <a:sx n="83" d="100"/>
          <a:sy n="83" d="100"/>
        </p:scale>
        <p:origin x="2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>
</file>

<file path=ppt/media/image15.png>
</file>

<file path=ppt/media/image16.TIF>
</file>

<file path=ppt/media/image17.TIF>
</file>

<file path=ppt/media/image2.png>
</file>

<file path=ppt/media/image3.png>
</file>

<file path=ppt/media/image380.png>
</file>

<file path=ppt/media/image4.png>
</file>

<file path=ppt/media/image46.png>
</file>

<file path=ppt/media/image47.png>
</file>

<file path=ppt/media/image48.png>
</file>

<file path=ppt/media/image49.png>
</file>

<file path=ppt/media/image5.TIF>
</file>

<file path=ppt/media/image50.png>
</file>

<file path=ppt/media/image54.png>
</file>

<file path=ppt/media/image55.png>
</file>

<file path=ppt/media/image6.pn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FAF547-F11E-C64E-BFEA-E311E39C78AA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FAB0D0-30E1-7F4D-B2F2-330E86148B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26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Increase font sizes of the text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Add red limiting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FF156-2689-4BA5-98CC-BBB156439D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Request for a</a:t>
            </a:r>
            <a:r>
              <a:rPr lang="en-US" baseline="0" dirty="0" smtClean="0"/>
              <a:t> smart monitor </a:t>
            </a:r>
          </a:p>
          <a:p>
            <a:r>
              <a:rPr lang="en-US" baseline="0" dirty="0" smtClean="0"/>
              <a:t>Think about how can the handouts be distributed </a:t>
            </a:r>
          </a:p>
          <a:p>
            <a:r>
              <a:rPr lang="en-US" baseline="0" dirty="0" smtClean="0"/>
              <a:t>Borrow a touchscreen monitors and write using the e-pen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FF156-2689-4BA5-98CC-BBB156439DB8}" type="slidenum">
              <a:rPr lang="en-US" smtClean="0">
                <a:solidFill>
                  <a:srgbClr val="000000"/>
                </a:solidFill>
              </a:rPr>
              <a:pPr/>
              <a:t>3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016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Think of a chart similar to </a:t>
            </a:r>
            <a:r>
              <a:rPr lang="en-US" dirty="0" err="1" smtClean="0"/>
              <a:t>heisler</a:t>
            </a:r>
            <a:r>
              <a:rPr lang="en-US" smtClean="0"/>
              <a:t> chart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FAB0D0-30E1-7F4D-B2F2-330E86148B2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944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2200" y="152400"/>
            <a:ext cx="6781800" cy="5334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833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2362200" y="152408"/>
            <a:ext cx="6781800" cy="523875"/>
          </a:xfrm>
          <a:prstGeom prst="rect">
            <a:avLst/>
          </a:prstGeom>
        </p:spPr>
        <p:txBody>
          <a:bodyPr vert="horz" wrap="square" lIns="91325" tIns="45661" rIns="91325" bIns="45661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219200"/>
            <a:ext cx="77724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25" tIns="45661" rIns="91325" bIns="456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10598" name="Line 6"/>
          <p:cNvSpPr>
            <a:spLocks noChangeShapeType="1"/>
          </p:cNvSpPr>
          <p:nvPr/>
        </p:nvSpPr>
        <p:spPr bwMode="auto">
          <a:xfrm>
            <a:off x="2362200" y="152400"/>
            <a:ext cx="0" cy="533400"/>
          </a:xfrm>
          <a:prstGeom prst="line">
            <a:avLst/>
          </a:prstGeom>
          <a:noFill/>
          <a:ln w="3175">
            <a:solidFill>
              <a:srgbClr val="136A61"/>
            </a:solidFill>
            <a:round/>
            <a:headEnd/>
            <a:tailEnd/>
          </a:ln>
          <a:effectLst/>
        </p:spPr>
        <p:txBody>
          <a:bodyPr lIns="91325" tIns="45661" rIns="91325" bIns="45661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 pitchFamily="-110" charset="0"/>
              <a:ea typeface="ＭＳ Ｐゴシック" pitchFamily="-110" charset="-128"/>
            </a:endParaRPr>
          </a:p>
        </p:txBody>
      </p:sp>
      <p:sp>
        <p:nvSpPr>
          <p:cNvPr id="110602" name="Line 10"/>
          <p:cNvSpPr>
            <a:spLocks noChangeShapeType="1"/>
          </p:cNvSpPr>
          <p:nvPr/>
        </p:nvSpPr>
        <p:spPr bwMode="auto">
          <a:xfrm>
            <a:off x="2362200" y="152400"/>
            <a:ext cx="2514600" cy="0"/>
          </a:xfrm>
          <a:prstGeom prst="line">
            <a:avLst/>
          </a:prstGeom>
          <a:noFill/>
          <a:ln w="3175">
            <a:solidFill>
              <a:srgbClr val="136A61"/>
            </a:solidFill>
            <a:round/>
            <a:headEnd/>
            <a:tailEnd/>
          </a:ln>
          <a:effectLst/>
        </p:spPr>
        <p:txBody>
          <a:bodyPr lIns="91325" tIns="45661" rIns="91325" bIns="45661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 pitchFamily="-110" charset="0"/>
              <a:ea typeface="ＭＳ Ｐゴシック" pitchFamily="-110" charset="-128"/>
            </a:endParaRPr>
          </a:p>
        </p:txBody>
      </p:sp>
      <p:pic>
        <p:nvPicPr>
          <p:cNvPr id="1030" name="Picture 11" descr="vt_shield_tag_onwhite23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5250" y="171450"/>
            <a:ext cx="21907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0610" name="Line 18"/>
          <p:cNvSpPr>
            <a:spLocks noChangeShapeType="1"/>
          </p:cNvSpPr>
          <p:nvPr/>
        </p:nvSpPr>
        <p:spPr bwMode="auto">
          <a:xfrm>
            <a:off x="0" y="6629400"/>
            <a:ext cx="5257800" cy="0"/>
          </a:xfrm>
          <a:prstGeom prst="line">
            <a:avLst/>
          </a:prstGeom>
          <a:noFill/>
          <a:ln w="3175" cap="flat" cmpd="sng" algn="ctr">
            <a:solidFill>
              <a:srgbClr val="136A61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lIns="91325" tIns="45661" rIns="91325" bIns="45661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 pitchFamily="-110" charset="0"/>
              <a:ea typeface="ＭＳ Ｐゴシック" pitchFamily="-110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81600" y="6367476"/>
            <a:ext cx="3886200" cy="338137"/>
          </a:xfrm>
          <a:prstGeom prst="rect">
            <a:avLst/>
          </a:prstGeom>
          <a:noFill/>
        </p:spPr>
        <p:txBody>
          <a:bodyPr lIns="91325" tIns="45661" rIns="91325" bIns="45661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en-US" sz="1600" i="1" dirty="0">
                <a:solidFill>
                  <a:srgbClr val="8E2344"/>
                </a:solidFill>
                <a:latin typeface="Goudy Old Style" pitchFamily="-110" charset="0"/>
                <a:ea typeface="ＭＳ Ｐゴシック" pitchFamily="-110" charset="-128"/>
              </a:rPr>
              <a:t>Advanced Materials and Technologies Laboratory</a:t>
            </a:r>
          </a:p>
        </p:txBody>
      </p:sp>
      <p:sp>
        <p:nvSpPr>
          <p:cNvPr id="16" name="Line 18"/>
          <p:cNvSpPr>
            <a:spLocks noChangeShapeType="1"/>
          </p:cNvSpPr>
          <p:nvPr/>
        </p:nvSpPr>
        <p:spPr bwMode="auto">
          <a:xfrm>
            <a:off x="2362200" y="685800"/>
            <a:ext cx="6781800" cy="0"/>
          </a:xfrm>
          <a:prstGeom prst="line">
            <a:avLst/>
          </a:prstGeom>
          <a:noFill/>
          <a:ln w="3175" cap="flat" cmpd="sng" algn="ctr">
            <a:solidFill>
              <a:srgbClr val="136A61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lIns="91325" tIns="45661" rIns="91325" bIns="45661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  <a:latin typeface="Arial" pitchFamily="-110" charset="0"/>
              <a:ea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2291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E2344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pitchFamily="-110" charset="-128"/>
          <a:cs typeface="ＭＳ Ｐゴシック" pitchFamily="-110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E2344"/>
          </a:solidFill>
          <a:effectLst>
            <a:outerShdw blurRad="38100" dist="38100" dir="2700000" algn="tl">
              <a:srgbClr val="DDDDDD"/>
            </a:outerShdw>
          </a:effectLst>
          <a:latin typeface="Franklin Gothic Demi" pitchFamily="34" charset="0"/>
          <a:ea typeface="ＭＳ Ｐゴシック" pitchFamily="-110" charset="-128"/>
          <a:cs typeface="ＭＳ Ｐゴシック" pitchFamily="-110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E2344"/>
          </a:solidFill>
          <a:effectLst>
            <a:outerShdw blurRad="38100" dist="38100" dir="2700000" algn="tl">
              <a:srgbClr val="DDDDDD"/>
            </a:outerShdw>
          </a:effectLst>
          <a:latin typeface="Franklin Gothic Demi" pitchFamily="34" charset="0"/>
          <a:ea typeface="ＭＳ Ｐゴシック" pitchFamily="-110" charset="-128"/>
          <a:cs typeface="ＭＳ Ｐゴシック" pitchFamily="-110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E2344"/>
          </a:solidFill>
          <a:effectLst>
            <a:outerShdw blurRad="38100" dist="38100" dir="2700000" algn="tl">
              <a:srgbClr val="DDDDDD"/>
            </a:outerShdw>
          </a:effectLst>
          <a:latin typeface="Franklin Gothic Demi" pitchFamily="34" charset="0"/>
          <a:ea typeface="ＭＳ Ｐゴシック" pitchFamily="-110" charset="-128"/>
          <a:cs typeface="ＭＳ Ｐゴシック" pitchFamily="-110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E2344"/>
          </a:solidFill>
          <a:effectLst>
            <a:outerShdw blurRad="38100" dist="38100" dir="2700000" algn="tl">
              <a:srgbClr val="DDDDDD"/>
            </a:outerShdw>
          </a:effectLst>
          <a:latin typeface="Franklin Gothic Demi" pitchFamily="34" charset="0"/>
          <a:ea typeface="ＭＳ Ｐゴシック" pitchFamily="-110" charset="-128"/>
          <a:cs typeface="ＭＳ Ｐゴシック" pitchFamily="-110" charset="-128"/>
        </a:defRPr>
      </a:lvl5pPr>
      <a:lvl6pPr marL="456627" algn="l" rtl="0" fontAlgn="base">
        <a:spcBef>
          <a:spcPct val="0"/>
        </a:spcBef>
        <a:spcAft>
          <a:spcPct val="0"/>
        </a:spcAft>
        <a:defRPr sz="4400" b="1">
          <a:solidFill>
            <a:srgbClr val="8E2344"/>
          </a:solidFill>
          <a:effectLst>
            <a:outerShdw blurRad="38100" dist="38100" dir="2700000" algn="tl">
              <a:srgbClr val="DDDDDD"/>
            </a:outerShdw>
          </a:effectLst>
          <a:latin typeface="Franklin Gothic Demi" pitchFamily="34" charset="0"/>
        </a:defRPr>
      </a:lvl6pPr>
      <a:lvl7pPr marL="913253" algn="l" rtl="0" fontAlgn="base">
        <a:spcBef>
          <a:spcPct val="0"/>
        </a:spcBef>
        <a:spcAft>
          <a:spcPct val="0"/>
        </a:spcAft>
        <a:defRPr sz="4400" b="1">
          <a:solidFill>
            <a:srgbClr val="8E2344"/>
          </a:solidFill>
          <a:effectLst>
            <a:outerShdw blurRad="38100" dist="38100" dir="2700000" algn="tl">
              <a:srgbClr val="DDDDDD"/>
            </a:outerShdw>
          </a:effectLst>
          <a:latin typeface="Franklin Gothic Demi" pitchFamily="34" charset="0"/>
        </a:defRPr>
      </a:lvl7pPr>
      <a:lvl8pPr marL="1369879" algn="l" rtl="0" fontAlgn="base">
        <a:spcBef>
          <a:spcPct val="0"/>
        </a:spcBef>
        <a:spcAft>
          <a:spcPct val="0"/>
        </a:spcAft>
        <a:defRPr sz="4400" b="1">
          <a:solidFill>
            <a:srgbClr val="8E2344"/>
          </a:solidFill>
          <a:effectLst>
            <a:outerShdw blurRad="38100" dist="38100" dir="2700000" algn="tl">
              <a:srgbClr val="DDDDDD"/>
            </a:outerShdw>
          </a:effectLst>
          <a:latin typeface="Franklin Gothic Demi" pitchFamily="34" charset="0"/>
        </a:defRPr>
      </a:lvl8pPr>
      <a:lvl9pPr marL="1826510" algn="l" rtl="0" fontAlgn="base">
        <a:spcBef>
          <a:spcPct val="0"/>
        </a:spcBef>
        <a:spcAft>
          <a:spcPct val="0"/>
        </a:spcAft>
        <a:defRPr sz="4400" b="1">
          <a:solidFill>
            <a:srgbClr val="8E2344"/>
          </a:solidFill>
          <a:effectLst>
            <a:outerShdw blurRad="38100" dist="38100" dir="2700000" algn="tl">
              <a:srgbClr val="DDDDDD"/>
            </a:outerShdw>
          </a:effectLst>
          <a:latin typeface="Franklin Gothic Demi" pitchFamily="34" charset="0"/>
        </a:defRPr>
      </a:lvl9pPr>
    </p:titleStyle>
    <p:bodyStyle>
      <a:lvl1pPr marL="342471" indent="-342471" algn="l" rtl="0" eaLnBrk="0" fontAlgn="base" hangingPunct="0">
        <a:spcBef>
          <a:spcPct val="20000"/>
        </a:spcBef>
        <a:spcAft>
          <a:spcPct val="0"/>
        </a:spcAft>
        <a:buClr>
          <a:srgbClr val="8E2344"/>
        </a:buClr>
        <a:buFont typeface="Wingdings" pitchFamily="-110" charset="2"/>
        <a:buChar char="q"/>
        <a:defRPr sz="1600" b="0">
          <a:solidFill>
            <a:srgbClr val="00279F"/>
          </a:solidFill>
          <a:latin typeface="Arial"/>
          <a:ea typeface="ＭＳ Ｐゴシック" pitchFamily="-110" charset="-128"/>
          <a:cs typeface="Arial"/>
        </a:defRPr>
      </a:lvl1pPr>
      <a:lvl2pPr marL="742017" indent="-285392" algn="l" rtl="0" eaLnBrk="0" fontAlgn="base" hangingPunct="0">
        <a:spcBef>
          <a:spcPct val="20000"/>
        </a:spcBef>
        <a:spcAft>
          <a:spcPct val="0"/>
        </a:spcAft>
        <a:buClr>
          <a:srgbClr val="8E2344"/>
        </a:buClr>
        <a:buFont typeface="Wingdings" panose="05000000000000000000" pitchFamily="2" charset="2"/>
        <a:buChar char="Ø"/>
        <a:defRPr sz="1500" b="0">
          <a:solidFill>
            <a:srgbClr val="00279F"/>
          </a:solidFill>
          <a:latin typeface="Arial" panose="020B0604020202020204" pitchFamily="34" charset="0"/>
          <a:ea typeface="ＭＳ Ｐゴシック" pitchFamily="-110" charset="-128"/>
          <a:cs typeface="Arial" panose="020B0604020202020204" pitchFamily="34" charset="0"/>
        </a:defRPr>
      </a:lvl2pPr>
      <a:lvl3pPr marL="1141565" indent="-228313" algn="l" rtl="0" eaLnBrk="0" fontAlgn="base" hangingPunct="0">
        <a:spcBef>
          <a:spcPct val="20000"/>
        </a:spcBef>
        <a:spcAft>
          <a:spcPct val="0"/>
        </a:spcAft>
        <a:buClr>
          <a:srgbClr val="8E2344"/>
        </a:buClr>
        <a:buFont typeface="Wingdings" panose="05000000000000000000" pitchFamily="2" charset="2"/>
        <a:buChar char="v"/>
        <a:defRPr sz="1400" b="0">
          <a:solidFill>
            <a:srgbClr val="00279F"/>
          </a:solidFill>
          <a:latin typeface="Arial" panose="020B0604020202020204" pitchFamily="34" charset="0"/>
          <a:ea typeface="ＭＳ Ｐゴシック" pitchFamily="-110" charset="-128"/>
          <a:cs typeface="Arial" panose="020B0604020202020204" pitchFamily="34" charset="0"/>
        </a:defRPr>
      </a:lvl3pPr>
      <a:lvl4pPr marL="1598189" indent="-228313" algn="l" rtl="0" eaLnBrk="0" fontAlgn="base" hangingPunct="0">
        <a:spcBef>
          <a:spcPct val="20000"/>
        </a:spcBef>
        <a:spcAft>
          <a:spcPct val="0"/>
        </a:spcAft>
        <a:buClr>
          <a:srgbClr val="8E2344"/>
        </a:buClr>
        <a:buFont typeface="Wingdings" pitchFamily="-110" charset="2"/>
        <a:buChar char="²"/>
        <a:defRPr sz="1400" b="0">
          <a:solidFill>
            <a:srgbClr val="00279F"/>
          </a:solidFill>
          <a:latin typeface="Arial" pitchFamily="-110" charset="0"/>
          <a:ea typeface="ＭＳ Ｐゴシック" pitchFamily="-110" charset="-128"/>
        </a:defRPr>
      </a:lvl4pPr>
      <a:lvl5pPr marL="2054818" indent="-228313" algn="l" rtl="0" eaLnBrk="0" fontAlgn="base" hangingPunct="0">
        <a:spcBef>
          <a:spcPct val="20000"/>
        </a:spcBef>
        <a:spcAft>
          <a:spcPct val="0"/>
        </a:spcAft>
        <a:buClr>
          <a:srgbClr val="8E2344"/>
        </a:buClr>
        <a:buSzPct val="80000"/>
        <a:buFont typeface="Wingdings" pitchFamily="-110" charset="2"/>
        <a:buChar char="u"/>
        <a:defRPr sz="1400" b="0">
          <a:solidFill>
            <a:srgbClr val="00279F"/>
          </a:solidFill>
          <a:latin typeface="Arial" pitchFamily="-110" charset="0"/>
          <a:ea typeface="ＭＳ Ｐゴシック" pitchFamily="-110" charset="-128"/>
        </a:defRPr>
      </a:lvl5pPr>
      <a:lvl6pPr marL="2511445" indent="-228313" algn="l" rtl="0" fontAlgn="base">
        <a:spcBef>
          <a:spcPct val="20000"/>
        </a:spcBef>
        <a:spcAft>
          <a:spcPct val="0"/>
        </a:spcAft>
        <a:buClr>
          <a:srgbClr val="3F6075"/>
        </a:buClr>
        <a:buFont typeface="Wingdings" pitchFamily="-110" charset="2"/>
        <a:buChar char="Ø"/>
        <a:defRPr sz="2000">
          <a:solidFill>
            <a:schemeClr val="tx1"/>
          </a:solidFill>
          <a:latin typeface="Arial" pitchFamily="-110" charset="0"/>
          <a:ea typeface="ＭＳ Ｐゴシック" pitchFamily="-110" charset="-128"/>
        </a:defRPr>
      </a:lvl6pPr>
      <a:lvl7pPr marL="2968069" indent="-228313" algn="l" rtl="0" fontAlgn="base">
        <a:spcBef>
          <a:spcPct val="20000"/>
        </a:spcBef>
        <a:spcAft>
          <a:spcPct val="0"/>
        </a:spcAft>
        <a:buClr>
          <a:srgbClr val="3F6075"/>
        </a:buClr>
        <a:buFont typeface="Wingdings" pitchFamily="-110" charset="2"/>
        <a:buChar char="Ø"/>
        <a:defRPr sz="2000">
          <a:solidFill>
            <a:schemeClr val="tx1"/>
          </a:solidFill>
          <a:latin typeface="Arial" pitchFamily="-110" charset="0"/>
          <a:ea typeface="ＭＳ Ｐゴシック" pitchFamily="-110" charset="-128"/>
        </a:defRPr>
      </a:lvl7pPr>
      <a:lvl8pPr marL="3424696" indent="-228313" algn="l" rtl="0" fontAlgn="base">
        <a:spcBef>
          <a:spcPct val="20000"/>
        </a:spcBef>
        <a:spcAft>
          <a:spcPct val="0"/>
        </a:spcAft>
        <a:buClr>
          <a:srgbClr val="3F6075"/>
        </a:buClr>
        <a:buFont typeface="Wingdings" pitchFamily="-110" charset="2"/>
        <a:buChar char="Ø"/>
        <a:defRPr sz="2000">
          <a:solidFill>
            <a:schemeClr val="tx1"/>
          </a:solidFill>
          <a:latin typeface="Arial" pitchFamily="-110" charset="0"/>
          <a:ea typeface="ＭＳ Ｐゴシック" pitchFamily="-110" charset="-128"/>
        </a:defRPr>
      </a:lvl8pPr>
      <a:lvl9pPr marL="3881323" indent="-228313" algn="l" rtl="0" fontAlgn="base">
        <a:spcBef>
          <a:spcPct val="20000"/>
        </a:spcBef>
        <a:spcAft>
          <a:spcPct val="0"/>
        </a:spcAft>
        <a:buClr>
          <a:srgbClr val="3F6075"/>
        </a:buClr>
        <a:buFont typeface="Wingdings" pitchFamily="-110" charset="2"/>
        <a:buChar char="Ø"/>
        <a:defRPr sz="2000">
          <a:solidFill>
            <a:schemeClr val="tx1"/>
          </a:solidFill>
          <a:latin typeface="Arial" pitchFamily="-110" charset="0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662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627" algn="l" defTabSz="45662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253" algn="l" defTabSz="45662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9879" algn="l" defTabSz="45662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6510" algn="l" defTabSz="45662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3131" algn="l" defTabSz="45662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9758" algn="l" defTabSz="45662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6384" algn="l" defTabSz="45662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3009" algn="l" defTabSz="45662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4" Type="http://schemas.openxmlformats.org/officeDocument/2006/relationships/image" Target="../media/image6.png"/><Relationship Id="rId5" Type="http://schemas.openxmlformats.org/officeDocument/2006/relationships/image" Target="../media/image46.png"/><Relationship Id="rId6" Type="http://schemas.openxmlformats.org/officeDocument/2006/relationships/image" Target="../media/image47.png"/><Relationship Id="rId7" Type="http://schemas.openxmlformats.org/officeDocument/2006/relationships/image" Target="../media/image48.png"/><Relationship Id="rId8" Type="http://schemas.openxmlformats.org/officeDocument/2006/relationships/image" Target="../media/image49.png"/><Relationship Id="rId9" Type="http://schemas.openxmlformats.org/officeDocument/2006/relationships/image" Target="../media/image50.png"/><Relationship Id="rId10" Type="http://schemas.openxmlformats.org/officeDocument/2006/relationships/image" Target="../media/image7.png"/><Relationship Id="rId11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4" Type="http://schemas.openxmlformats.org/officeDocument/2006/relationships/image" Target="../media/image54.png"/><Relationship Id="rId5" Type="http://schemas.openxmlformats.org/officeDocument/2006/relationships/image" Target="../media/image55.png"/><Relationship Id="rId6" Type="http://schemas.openxmlformats.org/officeDocument/2006/relationships/image" Target="../media/image38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14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TIF"/><Relationship Id="rId5" Type="http://schemas.openxmlformats.org/officeDocument/2006/relationships/image" Target="../media/image17.T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2200" y="157550"/>
            <a:ext cx="6781800" cy="523101"/>
          </a:xfrm>
        </p:spPr>
        <p:txBody>
          <a:bodyPr/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Closed Form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Solutions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4258302" y="1422214"/>
                <a:ext cx="3845860" cy="9450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mtClean="0"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  <m:t>𝐼</m:t>
                          </m:r>
                        </m:e>
                        <m:sub>
                          <m: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  <m:t>𝐿</m:t>
                          </m:r>
                        </m:sub>
                      </m:sSub>
                      <m:r>
                        <a:rPr lang="en-US" i="0">
                          <a:latin typeface="Arial" charset="0"/>
                          <a:ea typeface="Arial" charset="0"/>
                          <a:cs typeface="Arial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i="0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  <m:t>𝜋</m:t>
                          </m:r>
                          <m: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  <m:t>𝑡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naryPr>
                        <m:sub>
                          <m:r>
                            <a:rPr lang="en-US" i="0">
                              <a:latin typeface="Arial" charset="0"/>
                              <a:ea typeface="Arial" charset="0"/>
                              <a:cs typeface="Arial" charset="0"/>
                            </a:rPr>
                            <m:t>0</m:t>
                          </m:r>
                        </m:sub>
                        <m:sup>
                          <m:f>
                            <m:fPr>
                              <m:type m:val="lin"/>
                              <m:ctrlP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en-US" i="0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2</m:t>
                              </m:r>
                            </m:den>
                          </m:f>
                        </m:sup>
                        <m:e>
                          <m:f>
                            <m:fPr>
                              <m:ctrlP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fPr>
                            <m:num>
                              <m:func>
                                <m:funcPr>
                                  <m:ctrlP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i="0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sin</m:t>
                                  </m:r>
                                </m:fName>
                                <m:e>
                                  <m: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𝜃</m:t>
                                  </m:r>
                                </m:e>
                              </m:func>
                            </m:num>
                            <m:den>
                              <m: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𝛼</m:t>
                              </m:r>
                            </m:den>
                          </m:f>
                          <m:d>
                            <m:dPr>
                              <m:ctrlP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dPr>
                            <m:e>
                              <m:r>
                                <a:rPr lang="en-US" i="0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0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𝛼</m:t>
                                  </m:r>
                                  <m:f>
                                    <m:fPr>
                                      <m:type m:val="lin"/>
                                      <m:ctrlPr>
                                        <a:rPr lang="en-US" i="1">
                                          <a:latin typeface="Arial" charset="0"/>
                                          <a:ea typeface="Arial" charset="0"/>
                                          <a:cs typeface="Arial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i="1">
                                          <a:latin typeface="Arial" charset="0"/>
                                          <a:ea typeface="Arial" charset="0"/>
                                          <a:cs typeface="Arial" charset="0"/>
                                        </a:rPr>
                                        <m:t>𝐿</m:t>
                                      </m:r>
                                    </m:num>
                                    <m:den>
                                      <m:func>
                                        <m:funcPr>
                                          <m:ctrlPr>
                                            <a:rPr lang="en-US" i="1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i="0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r>
                                            <a:rPr lang="en-US" i="1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𝜃</m:t>
                                          </m:r>
                                        </m:e>
                                      </m:func>
                                    </m:den>
                                  </m:f>
                                </m:sup>
                              </m:sSup>
                            </m:e>
                          </m:d>
                          <m:r>
                            <a:rPr lang="en-US" i="0">
                              <a:latin typeface="Arial" charset="0"/>
                              <a:ea typeface="Arial" charset="0"/>
                              <a:cs typeface="Arial" charset="0"/>
                            </a:rPr>
                            <m:t>∙</m:t>
                          </m:r>
                          <m: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  <m:t>𝑑</m:t>
                          </m:r>
                          <m: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  <m:t>𝜃</m:t>
                          </m:r>
                        </m:e>
                      </m:nary>
                    </m:oMath>
                  </m:oMathPara>
                </a14:m>
                <a:endParaRPr lang="en-US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58302" y="1422214"/>
                <a:ext cx="3845860" cy="94506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4536903" y="3070080"/>
                <a:ext cx="3288657" cy="7101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mtClean="0"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  <m:t>𝑇</m:t>
                          </m:r>
                        </m:e>
                      </m:acc>
                      <m:r>
                        <a:rPr lang="en-US" i="0">
                          <a:latin typeface="Arial" charset="0"/>
                          <a:ea typeface="Arial" charset="0"/>
                          <a:cs typeface="Arial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Arial" charset="0"/>
                              <a:ea typeface="Arial" charset="0"/>
                              <a:cs typeface="Arial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lang="en-US" i="0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dPr>
                        <m:e>
                          <m:r>
                            <a:rPr lang="en-US" i="0">
                              <a:latin typeface="Arial" charset="0"/>
                              <a:ea typeface="Arial" charset="0"/>
                              <a:cs typeface="Arial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fPr>
                            <m:num>
                              <m:func>
                                <m:funcPr>
                                  <m:ctrlP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i="0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cosh</m:t>
                                  </m:r>
                                </m:fName>
                                <m:e>
                                  <m:d>
                                    <m:dPr>
                                      <m:begChr m:val=""/>
                                      <m:ctrlPr>
                                        <a:rPr lang="en-US" i="1">
                                          <a:latin typeface="Arial" charset="0"/>
                                          <a:ea typeface="Arial" charset="0"/>
                                          <a:cs typeface="Arial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Arial" charset="0"/>
                                          <a:ea typeface="Arial" charset="0"/>
                                          <a:cs typeface="Arial" charset="0"/>
                                        </a:rPr>
                                        <m:t>𝑚</m:t>
                                      </m:r>
                                      <m:r>
                                        <a:rPr lang="en-US" i="0">
                                          <a:latin typeface="Arial" charset="0"/>
                                          <a:ea typeface="Arial" charset="0"/>
                                          <a:cs typeface="Arial" charset="0"/>
                                        </a:rPr>
                                        <m:t>(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i="1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𝑥</m:t>
                                          </m:r>
                                        </m:e>
                                      </m:acc>
                                      <m:r>
                                        <a:rPr lang="en-US" i="0">
                                          <a:latin typeface="Arial" charset="0"/>
                                          <a:ea typeface="Arial" charset="0"/>
                                          <a:cs typeface="Arial" charset="0"/>
                                        </a:rPr>
                                        <m:t>−</m:t>
                                      </m:r>
                                      <m:f>
                                        <m:fPr>
                                          <m:type m:val="lin"/>
                                          <m:ctrlPr>
                                            <a:rPr lang="en-US" i="1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i="0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en-US" i="0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num>
                            <m:den>
                              <m:func>
                                <m:funcPr>
                                  <m:ctrlP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i="0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cosh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Arial" charset="0"/>
                                          <a:ea typeface="Arial" charset="0"/>
                                          <a:cs typeface="Arial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type m:val="lin"/>
                                          <m:ctrlPr>
                                            <a:rPr lang="en-US" i="1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i="1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𝑚</m:t>
                                          </m:r>
                                        </m:num>
                                        <m:den>
                                          <m:r>
                                            <a:rPr lang="en-US" i="0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den>
                          </m:f>
                        </m:e>
                      </m:d>
                    </m:oMath>
                  </m:oMathPara>
                </a14:m>
                <a:endParaRPr lang="en-US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6903" y="3070080"/>
                <a:ext cx="3288657" cy="71019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/>
              <p:cNvSpPr/>
              <p:nvPr/>
            </p:nvSpPr>
            <p:spPr>
              <a:xfrm>
                <a:off x="3904261" y="4279961"/>
                <a:ext cx="4553939" cy="116903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mtClean="0"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  <m:t>𝑇</m:t>
                          </m:r>
                        </m:e>
                      </m:acc>
                      <m:r>
                        <a:rPr lang="en-US" i="0">
                          <a:latin typeface="Arial" charset="0"/>
                          <a:ea typeface="Arial" charset="0"/>
                          <a:cs typeface="Arial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  <m:t>𝑁𝑢</m:t>
                          </m:r>
                        </m:num>
                        <m:den>
                          <m: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  <m:t>𝑚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𝑇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i="0">
                              <a:latin typeface="Arial" charset="0"/>
                              <a:ea typeface="Arial" charset="0"/>
                              <a:cs typeface="Arial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𝑇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𝑅</m:t>
                              </m:r>
                            </m:sub>
                          </m:sSub>
                        </m:e>
                      </m:d>
                      <m:d>
                        <m:dPr>
                          <m:begChr m:val="{"/>
                          <m:endChr m:val="}"/>
                          <m:ctrlP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i="0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cos</m:t>
                              </m:r>
                              <m:func>
                                <m:funcPr>
                                  <m:ctrlP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i="0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h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Arial" charset="0"/>
                                          <a:ea typeface="Arial" charset="0"/>
                                          <a:cs typeface="Arial" charset="0"/>
                                        </a:rPr>
                                      </m:ctrlPr>
                                    </m:dPr>
                                    <m:e>
                                      <m:d>
                                        <m:dPr>
                                          <m:begChr m:val=""/>
                                          <m:ctrlPr>
                                            <a:rPr lang="en-US" i="1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𝑚</m:t>
                                          </m:r>
                                          <m:r>
                                            <a:rPr lang="en-US" i="0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(</m:t>
                                          </m:r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US" i="1">
                                                  <a:latin typeface="Arial" charset="0"/>
                                                  <a:ea typeface="Arial" charset="0"/>
                                                  <a:cs typeface="Arial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i="1">
                                                  <a:latin typeface="Arial" charset="0"/>
                                                  <a:ea typeface="Arial" charset="0"/>
                                                  <a:cs typeface="Arial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</m:acc>
                                          <m:r>
                                            <a:rPr lang="en-US" i="0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−</m:t>
                                          </m:r>
                                          <m:f>
                                            <m:fPr>
                                              <m:ctrlPr>
                                                <a:rPr lang="en-US" i="1">
                                                  <a:latin typeface="Arial" charset="0"/>
                                                  <a:ea typeface="Arial" charset="0"/>
                                                  <a:cs typeface="Arial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r>
                                                <a:rPr lang="en-US" i="0">
                                                  <a:latin typeface="Arial" charset="0"/>
                                                  <a:ea typeface="Arial" charset="0"/>
                                                  <a:cs typeface="Arial" charset="0"/>
                                                </a:rPr>
                                                <m:t>1</m:t>
                                              </m:r>
                                            </m:num>
                                            <m:den>
                                              <m:r>
                                                <a:rPr lang="en-US" i="0">
                                                  <a:latin typeface="Arial" charset="0"/>
                                                  <a:ea typeface="Arial" charset="0"/>
                                                  <a:cs typeface="Arial" charset="0"/>
                                                </a:rPr>
                                                <m:t>2</m:t>
                                              </m:r>
                                            </m:den>
                                          </m:f>
                                        </m:e>
                                      </m:d>
                                    </m:e>
                                  </m:d>
                                </m:e>
                              </m:func>
                            </m:num>
                            <m:den>
                              <m:func>
                                <m:funcPr>
                                  <m:ctrlPr>
                                    <a:rPr lang="en-US" i="1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i="0"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sinh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Arial" charset="0"/>
                                          <a:ea typeface="Arial" charset="0"/>
                                          <a:cs typeface="Arial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US" i="1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i="1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𝑚</m:t>
                                          </m:r>
                                        </m:num>
                                        <m:den>
                                          <m:r>
                                            <a:rPr lang="en-US" i="0"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den>
                          </m:f>
                        </m:e>
                      </m:d>
                      <m:r>
                        <a:rPr lang="en-US" i="0">
                          <a:latin typeface="Arial" charset="0"/>
                          <a:ea typeface="Arial" charset="0"/>
                          <a:cs typeface="Arial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Arial" charset="0"/>
                              <a:ea typeface="Arial" charset="0"/>
                              <a:cs typeface="Arial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lang="en-US" i="0"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4261" y="4279961"/>
                <a:ext cx="4553939" cy="1169038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989301" y="1694504"/>
            <a:ext cx="233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Direct Radiation</a:t>
            </a:r>
            <a:endParaRPr lang="en-US" b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4351" y="3133943"/>
            <a:ext cx="3269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Temperature distribution for Constant </a:t>
            </a:r>
            <a:r>
              <a:rPr lang="en-US" b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Temperature B.C.</a:t>
            </a:r>
            <a:endParaRPr lang="en-US" b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3317" y="4541314"/>
            <a:ext cx="3411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Temperature distribution for Constant Heat Flux B.C.</a:t>
            </a:r>
            <a:endParaRPr lang="en-US" b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451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2200" y="157549"/>
            <a:ext cx="6781800" cy="523101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Previous Results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9" t="18828" r="15632" b="55185"/>
          <a:stretch/>
        </p:blipFill>
        <p:spPr bwMode="auto">
          <a:xfrm>
            <a:off x="-3048" y="3479584"/>
            <a:ext cx="9144000" cy="27432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Box 23"/>
              <p:cNvSpPr txBox="1"/>
              <p:nvPr/>
            </p:nvSpPr>
            <p:spPr bwMode="auto">
              <a:xfrm>
                <a:off x="4181857" y="1165785"/>
                <a:ext cx="3368038" cy="529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none" lIns="0" tIns="0" rIns="0" bIns="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371899" marR="0" lvl="0" indent="-371899" algn="just" defTabSz="91440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8E2344"/>
                  </a:buClr>
                  <a:buSzTx/>
                  <a:buFont typeface="Wingdings" pitchFamily="-110" charset="2"/>
                  <a:buNone/>
                  <a:tabLst/>
                  <a:defRPr/>
                </a:pPr>
                <a:r>
                  <a:rPr lang="en-US" sz="2200" dirty="0" smtClean="0">
                    <a:solidFill>
                      <a:srgbClr val="0000FF"/>
                    </a:solidFill>
                    <a:latin typeface="Arial" charset="0"/>
                    <a:ea typeface="Arial" charset="0"/>
                    <a:cs typeface="Arial" charset="0"/>
                  </a:rPr>
                  <a:t>Concentration Ratio, </a:t>
                </a:r>
                <a14:m>
                  <m:oMath xmlns:m="http://schemas.openxmlformats.org/officeDocument/2006/math">
                    <m:r>
                      <a:rPr lang="en-US" sz="2200" b="0" i="1" dirty="0" smtClean="0">
                        <a:solidFill>
                          <a:srgbClr val="0000FF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m:t>𝐶</m:t>
                    </m:r>
                    <m:r>
                      <a:rPr lang="en-US" sz="2200" b="0" i="1" dirty="0" smtClean="0">
                        <a:solidFill>
                          <a:srgbClr val="0000FF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m:t>=</m:t>
                    </m:r>
                    <m:f>
                      <m:fPr>
                        <m:ctrlPr>
                          <a:rPr lang="en-US" sz="2200" i="1" dirty="0" smtClean="0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200" i="1" dirty="0" smtClean="0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</m:ctrlPr>
                          </m:sSubPr>
                          <m:e>
                            <m:r>
                              <a:rPr lang="en-US" sz="2200" b="0" i="1" dirty="0" smtClean="0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200" b="0" i="1" dirty="0" smtClean="0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𝐿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200" i="1" dirty="0" smtClean="0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</m:ctrlPr>
                          </m:sSubPr>
                          <m:e>
                            <m:r>
                              <a:rPr lang="en-US" sz="2200" b="0" i="1" dirty="0" smtClean="0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200" b="0" i="1" dirty="0" smtClean="0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0</m:t>
                            </m:r>
                          </m:sub>
                        </m:sSub>
                      </m:den>
                    </m:f>
                  </m:oMath>
                </a14:m>
                <a:endParaRPr lang="en-US" sz="2200" dirty="0" smtClean="0">
                  <a:solidFill>
                    <a:srgbClr val="0000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181857" y="1165785"/>
                <a:ext cx="3368038" cy="529184"/>
              </a:xfrm>
              <a:prstGeom prst="rect">
                <a:avLst/>
              </a:prstGeom>
              <a:blipFill rotWithShape="0">
                <a:blip r:embed="rId4"/>
                <a:stretch>
                  <a:fillRect l="-5072" t="-2299" b="-9195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5" name="Group 34"/>
          <p:cNvGrpSpPr/>
          <p:nvPr/>
        </p:nvGrpSpPr>
        <p:grpSpPr>
          <a:xfrm>
            <a:off x="409099" y="1143395"/>
            <a:ext cx="3096101" cy="2514205"/>
            <a:chOff x="409099" y="1143395"/>
            <a:chExt cx="3096101" cy="2514205"/>
          </a:xfrm>
        </p:grpSpPr>
        <p:sp>
          <p:nvSpPr>
            <p:cNvPr id="3" name="Rectangle 2"/>
            <p:cNvSpPr/>
            <p:nvPr/>
          </p:nvSpPr>
          <p:spPr>
            <a:xfrm rot="5400000">
              <a:off x="685800" y="1752600"/>
              <a:ext cx="2209800" cy="16002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0" scaled="0"/>
            </a:gradFill>
            <a:ln>
              <a:solidFill>
                <a:schemeClr val="bg1"/>
              </a:solidFill>
            </a:ln>
            <a:scene3d>
              <a:camera prst="isometricLeftDown">
                <a:rot lat="1475060" lon="4001151" rev="21452524"/>
              </a:camera>
              <a:lightRig rig="freezing" dir="t"/>
            </a:scene3d>
            <a:sp3d z="317500" extrusionH="2667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3048000" y="1828800"/>
              <a:ext cx="4572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133600" y="2743200"/>
              <a:ext cx="4572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V="1">
              <a:off x="2378729" y="1813079"/>
              <a:ext cx="974071" cy="948932"/>
            </a:xfrm>
            <a:prstGeom prst="straightConnector1">
              <a:avLst/>
            </a:prstGeom>
            <a:ln w="1905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2133600" y="2971800"/>
              <a:ext cx="4572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V="1">
              <a:off x="2362200" y="2971800"/>
              <a:ext cx="0" cy="3048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2895600" y="1524000"/>
              <a:ext cx="0" cy="30480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1447800" y="1438656"/>
              <a:ext cx="0" cy="30480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1447800" y="1600200"/>
              <a:ext cx="1447800" cy="76200"/>
            </a:xfrm>
            <a:prstGeom prst="straightConnector1">
              <a:avLst/>
            </a:prstGeom>
            <a:ln w="1905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/>
                <p:cNvSpPr txBox="1"/>
                <p:nvPr/>
              </p:nvSpPr>
              <p:spPr bwMode="auto">
                <a:xfrm rot="387226">
                  <a:off x="1981200" y="1312755"/>
                  <a:ext cx="381000" cy="31558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9173" tIns="49585" rIns="99173" bIns="49585" numCol="1" rtlCol="0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371899" marR="0" lvl="0" indent="-371899" algn="just" defTabSz="914400" eaLnBrk="0" fontAlgn="auto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ts val="0"/>
                    </a:spcAft>
                    <a:buClr>
                      <a:srgbClr val="8E2344"/>
                    </a:buClr>
                    <a:buSzTx/>
                    <a:buFont typeface="Wingdings" pitchFamily="-110" charset="2"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1" i="1" dirty="0" smtClean="0">
                            <a:solidFill>
                              <a:srgbClr val="8E2344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𝒘</m:t>
                        </m:r>
                      </m:oMath>
                    </m:oMathPara>
                  </a14:m>
                  <a:endParaRPr lang="en-US" sz="1400" b="1" dirty="0" smtClean="0">
                    <a:solidFill>
                      <a:srgbClr val="00279F"/>
                    </a:solidFill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 xmlns="">
            <p:sp>
              <p:nvSpPr>
                <p:cNvPr id="20" name="TextBox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 rot="387226">
                  <a:off x="1981200" y="1312755"/>
                  <a:ext cx="381000" cy="315582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  <a:ln w="9525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/>
                <p:cNvSpPr txBox="1"/>
                <p:nvPr/>
              </p:nvSpPr>
              <p:spPr bwMode="auto">
                <a:xfrm rot="18147028">
                  <a:off x="2895955" y="2205429"/>
                  <a:ext cx="228600" cy="31558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9173" tIns="49585" rIns="99173" bIns="49585" numCol="1" rtlCol="0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371899" marR="0" lvl="0" indent="-371899" algn="just" defTabSz="914400" eaLnBrk="0" fontAlgn="auto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ts val="0"/>
                    </a:spcAft>
                    <a:buClr>
                      <a:srgbClr val="8E2344"/>
                    </a:buClr>
                    <a:buSzTx/>
                    <a:buFont typeface="Wingdings" pitchFamily="-110" charset="2"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1" i="1" dirty="0" smtClean="0">
                            <a:solidFill>
                              <a:srgbClr val="8E2344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𝑳</m:t>
                        </m:r>
                      </m:oMath>
                    </m:oMathPara>
                  </a14:m>
                  <a:endParaRPr lang="en-US" sz="1400" b="1" dirty="0" smtClean="0">
                    <a:solidFill>
                      <a:srgbClr val="00279F"/>
                    </a:solidFill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 xmlns="">
            <p:sp>
              <p:nvSpPr>
                <p:cNvPr id="21" name="TextBox 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 rot="18147028">
                  <a:off x="2895955" y="2205429"/>
                  <a:ext cx="228600" cy="315582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  <a:ln w="9525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 bwMode="auto">
                <a:xfrm>
                  <a:off x="2172055" y="2671940"/>
                  <a:ext cx="418745" cy="31558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9173" tIns="49585" rIns="99173" bIns="49585" numCol="1" rtlCol="0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371899" marR="0" lvl="0" indent="-371899" algn="just" defTabSz="914400" eaLnBrk="0" fontAlgn="auto" latinLnBrk="0" hangingPunct="0">
                    <a:lnSpc>
                      <a:spcPct val="100000"/>
                    </a:lnSpc>
                    <a:spcBef>
                      <a:spcPct val="20000"/>
                    </a:spcBef>
                    <a:spcAft>
                      <a:spcPts val="0"/>
                    </a:spcAft>
                    <a:buClr>
                      <a:srgbClr val="8E2344"/>
                    </a:buClr>
                    <a:buSzTx/>
                    <a:buFont typeface="Wingdings" pitchFamily="-110" charset="2"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1" i="1" dirty="0" smtClean="0">
                            <a:solidFill>
                              <a:srgbClr val="8E2344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𝒕</m:t>
                        </m:r>
                      </m:oMath>
                    </m:oMathPara>
                  </a14:m>
                  <a:endParaRPr lang="en-US" sz="1400" b="1" dirty="0" smtClean="0">
                    <a:solidFill>
                      <a:srgbClr val="00279F"/>
                    </a:solidFill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2172055" y="2671940"/>
                  <a:ext cx="418745" cy="315582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  <a:ln w="9525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5" name="Right Arrow 24"/>
            <p:cNvSpPr/>
            <p:nvPr/>
          </p:nvSpPr>
          <p:spPr>
            <a:xfrm rot="3295043">
              <a:off x="769013" y="1993746"/>
              <a:ext cx="764500" cy="187785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6" name="Right Arrow 25"/>
            <p:cNvSpPr/>
            <p:nvPr/>
          </p:nvSpPr>
          <p:spPr>
            <a:xfrm rot="3295043">
              <a:off x="956812" y="1873953"/>
              <a:ext cx="990600" cy="230145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7" name="Right Arrow 26"/>
            <p:cNvSpPr/>
            <p:nvPr/>
          </p:nvSpPr>
          <p:spPr>
            <a:xfrm rot="3295043">
              <a:off x="572600" y="2120198"/>
              <a:ext cx="569229" cy="19038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Rectangle 27"/>
                <p:cNvSpPr/>
                <p:nvPr/>
              </p:nvSpPr>
              <p:spPr>
                <a:xfrm>
                  <a:off x="739363" y="1143395"/>
                  <a:ext cx="460319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1" i="1" dirty="0">
                                <a:solidFill>
                                  <a:srgbClr val="00279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</m:ctrlPr>
                          </m:sSubPr>
                          <m:e>
                            <m:r>
                              <a:rPr lang="en-US" b="1" i="1" dirty="0">
                                <a:solidFill>
                                  <a:srgbClr val="00279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𝑰</m:t>
                            </m:r>
                          </m:e>
                          <m:sub>
                            <m:r>
                              <a:rPr lang="en-US" b="1" i="1" dirty="0">
                                <a:solidFill>
                                  <a:srgbClr val="00279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𝟎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 xmlns="">
            <p:sp>
              <p:nvSpPr>
                <p:cNvPr id="28" name="Rectangle 2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9363" y="1143395"/>
                  <a:ext cx="460319" cy="369332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b="-1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" name="Right Arrow 28"/>
            <p:cNvSpPr/>
            <p:nvPr/>
          </p:nvSpPr>
          <p:spPr>
            <a:xfrm rot="8148044">
              <a:off x="819346" y="2921136"/>
              <a:ext cx="618896" cy="229411"/>
            </a:xfrm>
            <a:prstGeom prst="rightArrow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0" name="Right Arrow 29"/>
            <p:cNvSpPr/>
            <p:nvPr/>
          </p:nvSpPr>
          <p:spPr>
            <a:xfrm rot="8148044">
              <a:off x="1217534" y="2969192"/>
              <a:ext cx="618896" cy="229411"/>
            </a:xfrm>
            <a:prstGeom prst="rightArrow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1" name="Right Arrow 30"/>
            <p:cNvSpPr/>
            <p:nvPr/>
          </p:nvSpPr>
          <p:spPr>
            <a:xfrm rot="8148044">
              <a:off x="409099" y="2921135"/>
              <a:ext cx="618896" cy="229411"/>
            </a:xfrm>
            <a:prstGeom prst="rightArrow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Rectangle 31"/>
                <p:cNvSpPr/>
                <p:nvPr/>
              </p:nvSpPr>
              <p:spPr>
                <a:xfrm>
                  <a:off x="635519" y="3188806"/>
                  <a:ext cx="453907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1" i="1" dirty="0">
                                <a:solidFill>
                                  <a:srgbClr val="00279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</m:ctrlPr>
                          </m:sSubPr>
                          <m:e>
                            <m:r>
                              <a:rPr lang="en-US" b="1" i="1" dirty="0">
                                <a:solidFill>
                                  <a:srgbClr val="00279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𝑰</m:t>
                            </m:r>
                          </m:e>
                          <m:sub>
                            <m:r>
                              <a:rPr lang="en-US" b="1" i="1" dirty="0">
                                <a:solidFill>
                                  <a:srgbClr val="00279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𝑳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 xmlns="">
            <p:sp>
              <p:nvSpPr>
                <p:cNvPr id="32" name="Rectangle 31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5519" y="3188806"/>
                  <a:ext cx="453907" cy="369332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3" name="Rectangle 32"/>
              <p:cNvSpPr/>
              <p:nvPr/>
            </p:nvSpPr>
            <p:spPr>
              <a:xfrm>
                <a:off x="3429710" y="1865572"/>
                <a:ext cx="5325753" cy="5995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200" dirty="0" smtClean="0">
                    <a:solidFill>
                      <a:srgbClr val="0000FF"/>
                    </a:solidFill>
                    <a:latin typeface="Arial" charset="0"/>
                    <a:ea typeface="Arial" charset="0"/>
                    <a:cs typeface="Arial" charset="0"/>
                  </a:rPr>
                  <a:t>where,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</m:ctrlPr>
                      </m:sSubPr>
                      <m:e>
                        <m:r>
                          <a:rPr lang="en-US" sz="2200" i="1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𝐼</m:t>
                        </m:r>
                      </m:e>
                      <m:sub>
                        <m:r>
                          <a:rPr lang="en-US" sz="2200" i="1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𝐿</m:t>
                        </m:r>
                      </m:sub>
                    </m:sSub>
                    <m:r>
                      <a:rPr lang="en-US" sz="2200" i="0">
                        <a:solidFill>
                          <a:srgbClr val="0000FF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m:t>=</m:t>
                    </m:r>
                    <m:f>
                      <m:fPr>
                        <m:ctrlPr>
                          <a:rPr lang="en-US" sz="2200" i="1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200" i="1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200" i="0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r>
                          <a:rPr lang="en-US" sz="2200" i="1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𝜋</m:t>
                        </m:r>
                        <m:r>
                          <a:rPr lang="en-US" sz="2200" i="1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𝑡</m:t>
                        </m:r>
                      </m:den>
                    </m:f>
                    <m:nary>
                      <m:naryPr>
                        <m:limLoc m:val="undOvr"/>
                        <m:ctrlPr>
                          <a:rPr lang="en-US" sz="2200" i="1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</m:ctrlPr>
                      </m:naryPr>
                      <m:sub>
                        <m:r>
                          <a:rPr lang="en-US" sz="2200" i="0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0</m:t>
                        </m:r>
                      </m:sub>
                      <m:sup>
                        <m:f>
                          <m:fPr>
                            <m:type m:val="lin"/>
                            <m:ctrlPr>
                              <a:rPr lang="en-US" sz="2200" i="1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2200" i="0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2</m:t>
                            </m:r>
                          </m:den>
                        </m:f>
                      </m:sup>
                      <m:e>
                        <m:f>
                          <m:fPr>
                            <m:ctrlPr>
                              <a:rPr lang="en-US" sz="2200" i="1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US" sz="2200" i="1">
                                    <a:solidFill>
                                      <a:srgbClr val="0000FF"/>
                                    </a:solidFill>
                                    <a:latin typeface="Arial" charset="0"/>
                                    <a:ea typeface="Arial" charset="0"/>
                                    <a:cs typeface="Arial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200" i="0">
                                    <a:solidFill>
                                      <a:srgbClr val="0000FF"/>
                                    </a:solidFill>
                                    <a:latin typeface="Arial" charset="0"/>
                                    <a:ea typeface="Arial" charset="0"/>
                                    <a:cs typeface="Arial" charset="0"/>
                                  </a:rPr>
                                  <m:t>sin</m:t>
                                </m:r>
                              </m:fName>
                              <m:e>
                                <m:r>
                                  <a:rPr lang="en-US" sz="2200" i="1">
                                    <a:solidFill>
                                      <a:srgbClr val="0000FF"/>
                                    </a:solidFill>
                                    <a:latin typeface="Arial" charset="0"/>
                                    <a:ea typeface="Arial" charset="0"/>
                                    <a:cs typeface="Arial" charset="0"/>
                                  </a:rPr>
                                  <m:t>𝜃</m:t>
                                </m:r>
                              </m:e>
                            </m:func>
                          </m:num>
                          <m:den>
                            <m:r>
                              <a:rPr lang="en-US" sz="2200" i="1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𝛼</m:t>
                            </m:r>
                          </m:den>
                        </m:f>
                        <m:d>
                          <m:dPr>
                            <m:ctrlPr>
                              <a:rPr lang="en-US" sz="2200" i="1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</m:ctrlPr>
                          </m:dPr>
                          <m:e>
                            <m:r>
                              <a:rPr lang="en-US" sz="2200" i="0">
                                <a:solidFill>
                                  <a:srgbClr val="0000FF"/>
                                </a:solidFill>
                                <a:latin typeface="Arial" charset="0"/>
                                <a:ea typeface="Arial" charset="0"/>
                                <a:cs typeface="Arial" charset="0"/>
                              </a:rPr>
                              <m:t>1−</m:t>
                            </m:r>
                            <m:sSup>
                              <m:sSupPr>
                                <m:ctrlPr>
                                  <a:rPr lang="en-US" sz="2200" i="1">
                                    <a:solidFill>
                                      <a:srgbClr val="0000FF"/>
                                    </a:solidFill>
                                    <a:latin typeface="Arial" charset="0"/>
                                    <a:ea typeface="Arial" charset="0"/>
                                    <a:cs typeface="Arial" charset="0"/>
                                  </a:rPr>
                                </m:ctrlPr>
                              </m:sSupPr>
                              <m:e>
                                <m:r>
                                  <a:rPr lang="en-US" sz="2200" i="1">
                                    <a:solidFill>
                                      <a:srgbClr val="0000FF"/>
                                    </a:solidFill>
                                    <a:latin typeface="Arial" charset="0"/>
                                    <a:ea typeface="Arial" charset="0"/>
                                    <a:cs typeface="Arial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sz="2200" i="0">
                                    <a:solidFill>
                                      <a:srgbClr val="0000FF"/>
                                    </a:solidFill>
                                    <a:latin typeface="Arial" charset="0"/>
                                    <a:ea typeface="Arial" charset="0"/>
                                    <a:cs typeface="Arial" charset="0"/>
                                  </a:rPr>
                                  <m:t>−</m:t>
                                </m:r>
                                <m:r>
                                  <a:rPr lang="en-US" sz="2200" i="1">
                                    <a:solidFill>
                                      <a:srgbClr val="0000FF"/>
                                    </a:solidFill>
                                    <a:latin typeface="Arial" charset="0"/>
                                    <a:ea typeface="Arial" charset="0"/>
                                    <a:cs typeface="Arial" charset="0"/>
                                  </a:rPr>
                                  <m:t>𝛼</m:t>
                                </m:r>
                                <m:f>
                                  <m:fPr>
                                    <m:type m:val="lin"/>
                                    <m:ctrlPr>
                                      <a:rPr lang="en-US" sz="2200" i="1">
                                        <a:solidFill>
                                          <a:srgbClr val="0000FF"/>
                                        </a:solidFill>
                                        <a:latin typeface="Arial" charset="0"/>
                                        <a:ea typeface="Arial" charset="0"/>
                                        <a:cs typeface="Arial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200" i="1">
                                        <a:solidFill>
                                          <a:srgbClr val="0000FF"/>
                                        </a:solidFill>
                                        <a:latin typeface="Arial" charset="0"/>
                                        <a:ea typeface="Arial" charset="0"/>
                                        <a:cs typeface="Arial" charset="0"/>
                                      </a:rPr>
                                      <m:t>𝐿</m:t>
                                    </m:r>
                                  </m:num>
                                  <m:den>
                                    <m:func>
                                      <m:funcPr>
                                        <m:ctrlPr>
                                          <a:rPr lang="en-US" sz="2200" i="1">
                                            <a:solidFill>
                                              <a:srgbClr val="0000FF"/>
                                            </a:solidFill>
                                            <a:latin typeface="Arial" charset="0"/>
                                            <a:ea typeface="Arial" charset="0"/>
                                            <a:cs typeface="Arial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200" i="0">
                                            <a:solidFill>
                                              <a:srgbClr val="0000FF"/>
                                            </a:solidFill>
                                            <a:latin typeface="Arial" charset="0"/>
                                            <a:ea typeface="Arial" charset="0"/>
                                            <a:cs typeface="Arial" charset="0"/>
                                          </a:rPr>
                                          <m:t>sin</m:t>
                                        </m:r>
                                      </m:fName>
                                      <m:e>
                                        <m:r>
                                          <a:rPr lang="en-US" sz="2200" i="1">
                                            <a:solidFill>
                                              <a:srgbClr val="0000FF"/>
                                            </a:solidFill>
                                            <a:latin typeface="Arial" charset="0"/>
                                            <a:ea typeface="Arial" charset="0"/>
                                            <a:cs typeface="Arial" charset="0"/>
                                          </a:rPr>
                                          <m:t>𝜃</m:t>
                                        </m:r>
                                      </m:e>
                                    </m:func>
                                  </m:den>
                                </m:f>
                              </m:sup>
                            </m:sSup>
                          </m:e>
                        </m:d>
                        <m:r>
                          <a:rPr lang="en-US" sz="2200" i="0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∙</m:t>
                        </m:r>
                        <m:r>
                          <a:rPr lang="en-US" sz="2200" i="1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𝑑</m:t>
                        </m:r>
                        <m:r>
                          <a:rPr lang="en-US" sz="2200" i="1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𝜃</m:t>
                        </m:r>
                      </m:e>
                    </m:nary>
                  </m:oMath>
                </a14:m>
                <a:endParaRPr lang="en-US" sz="2200" dirty="0">
                  <a:solidFill>
                    <a:srgbClr val="0000FF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>
          <p:sp>
            <p:nvSpPr>
              <p:cNvPr id="33" name="Rectangle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9710" y="1865572"/>
                <a:ext cx="5325753" cy="599523"/>
              </a:xfrm>
              <a:prstGeom prst="rect">
                <a:avLst/>
              </a:prstGeom>
              <a:blipFill rotWithShape="0">
                <a:blip r:embed="rId10"/>
                <a:stretch>
                  <a:fillRect l="-1489" b="-81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/>
              <p:cNvSpPr txBox="1"/>
              <p:nvPr/>
            </p:nvSpPr>
            <p:spPr bwMode="auto">
              <a:xfrm>
                <a:off x="4843257" y="2520174"/>
                <a:ext cx="2072948" cy="51642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371899" marR="0" lvl="0" indent="-371899" algn="just" defTabSz="914400" eaLnBrk="0" fontAlgn="auto" latinLnBrk="0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8E2344"/>
                  </a:buClr>
                  <a:buSzTx/>
                  <a:buFont typeface="Wingdings" pitchFamily="-110" charset="2"/>
                  <a:buNone/>
                  <a:tabLst/>
                  <a:defRPr/>
                </a:pPr>
                <a:r>
                  <a:rPr lang="en-US" sz="2200" dirty="0" smtClean="0">
                    <a:solidFill>
                      <a:srgbClr val="0000FF"/>
                    </a:solidFill>
                    <a:latin typeface="Arial" charset="0"/>
                    <a:ea typeface="Arial" charset="0"/>
                    <a:cs typeface="Arial" charset="0"/>
                  </a:rPr>
                  <a:t>When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is-IS" sz="2200" i="1">
                            <a:solidFill>
                              <a:srgbClr val="00279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is-IS" sz="2200">
                            <a:solidFill>
                              <a:srgbClr val="00279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lim</m:t>
                        </m:r>
                      </m:e>
                      <m:lim>
                        <m:r>
                          <a:rPr lang="en-US" sz="2200" b="0" i="1" smtClean="0">
                            <a:solidFill>
                              <a:srgbClr val="00279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𝛼</m:t>
                        </m:r>
                        <m:r>
                          <a:rPr lang="is-IS" sz="2200" i="1">
                            <a:solidFill>
                              <a:srgbClr val="00279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→</m:t>
                        </m:r>
                        <m:r>
                          <a:rPr lang="en-US" sz="2200" i="1">
                            <a:solidFill>
                              <a:srgbClr val="00279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0</m:t>
                        </m:r>
                      </m:lim>
                    </m:limLow>
                    <m:r>
                      <a:rPr lang="en-US" sz="2200" b="0" i="1" smtClean="0">
                        <a:solidFill>
                          <a:srgbClr val="00279F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m:t>𝐶</m:t>
                    </m:r>
                    <m:r>
                      <a:rPr lang="en-US" sz="2200" i="1" dirty="0">
                        <a:solidFill>
                          <a:srgbClr val="0000FF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m:t>=</m:t>
                    </m:r>
                    <m:f>
                      <m:fPr>
                        <m:ctrlPr>
                          <a:rPr lang="en-US" sz="2200" b="0" i="1" dirty="0" smtClean="0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</m:ctrlPr>
                      </m:fPr>
                      <m:num>
                        <m:r>
                          <a:rPr lang="en-US" sz="2200" b="0" i="1" dirty="0" smtClean="0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𝐿</m:t>
                        </m:r>
                      </m:num>
                      <m:den>
                        <m:r>
                          <a:rPr lang="en-US" sz="2200" b="0" i="1" dirty="0" smtClean="0">
                            <a:solidFill>
                              <a:srgbClr val="0000FF"/>
                            </a:solidFill>
                            <a:latin typeface="Arial" charset="0"/>
                            <a:ea typeface="Arial" charset="0"/>
                            <a:cs typeface="Arial" charset="0"/>
                          </a:rPr>
                          <m:t>𝑡</m:t>
                        </m:r>
                      </m:den>
                    </m:f>
                  </m:oMath>
                </a14:m>
                <a:r>
                  <a:rPr lang="en-US" sz="2200" dirty="0" smtClean="0">
                    <a:solidFill>
                      <a:srgbClr val="0000FF"/>
                    </a:solidFill>
                    <a:latin typeface="Arial" charset="0"/>
                    <a:ea typeface="Arial" charset="0"/>
                    <a:cs typeface="Arial" charset="0"/>
                  </a:rPr>
                  <a:t> </a:t>
                </a:r>
              </a:p>
            </p:txBody>
          </p:sp>
        </mc:Choice>
        <mc:Fallback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843257" y="2520174"/>
                <a:ext cx="2072948" cy="516423"/>
              </a:xfrm>
              <a:prstGeom prst="rect">
                <a:avLst/>
              </a:prstGeom>
              <a:blipFill rotWithShape="0">
                <a:blip r:embed="rId11"/>
                <a:stretch>
                  <a:fillRect l="-8211" t="-2353" b="-11765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27109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2200" y="157549"/>
            <a:ext cx="6781800" cy="523101"/>
          </a:xfrm>
        </p:spPr>
        <p:txBody>
          <a:bodyPr/>
          <a:lstStyle/>
          <a:p>
            <a:r>
              <a:rPr lang="en-US" dirty="0" smtClean="0"/>
              <a:t>Previous Results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6" t="18520" r="14126" b="34243"/>
          <a:stretch/>
        </p:blipFill>
        <p:spPr bwMode="auto">
          <a:xfrm>
            <a:off x="0" y="1941718"/>
            <a:ext cx="9144000" cy="44957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3276600" y="426026"/>
            <a:ext cx="3339817" cy="2209800"/>
            <a:chOff x="171053" y="419099"/>
            <a:chExt cx="3339817" cy="2209800"/>
          </a:xfrm>
        </p:grpSpPr>
        <p:grpSp>
          <p:nvGrpSpPr>
            <p:cNvPr id="23" name="Group 22"/>
            <p:cNvGrpSpPr/>
            <p:nvPr/>
          </p:nvGrpSpPr>
          <p:grpSpPr>
            <a:xfrm>
              <a:off x="457200" y="419099"/>
              <a:ext cx="3053670" cy="2209800"/>
              <a:chOff x="457200" y="419099"/>
              <a:chExt cx="3053670" cy="2209800"/>
            </a:xfrm>
          </p:grpSpPr>
          <p:sp>
            <p:nvSpPr>
              <p:cNvPr id="5" name="Rectangle 4"/>
              <p:cNvSpPr/>
              <p:nvPr/>
            </p:nvSpPr>
            <p:spPr>
              <a:xfrm rot="5400000">
                <a:off x="484632" y="723899"/>
                <a:ext cx="2209800" cy="1600200"/>
              </a:xfrm>
              <a:prstGeom prst="rect">
                <a:avLst/>
              </a:prstGeom>
              <a:gradFill flip="none" rotWithShape="1">
                <a:gsLst>
                  <a:gs pos="38000">
                    <a:srgbClr val="FF0000"/>
                  </a:gs>
                  <a:gs pos="0">
                    <a:srgbClr val="FFFF00"/>
                  </a:gs>
                  <a:gs pos="60000">
                    <a:srgbClr val="FF0000"/>
                  </a:gs>
                  <a:gs pos="100000">
                    <a:srgbClr val="FFFF00"/>
                  </a:gs>
                </a:gsLst>
                <a:lin ang="10800000" scaled="1"/>
                <a:tileRect/>
              </a:gradFill>
              <a:ln>
                <a:solidFill>
                  <a:schemeClr val="bg1"/>
                </a:solidFill>
              </a:ln>
              <a:scene3d>
                <a:camera prst="isometricLeftDown">
                  <a:rot lat="1475060" lon="4001151" rev="21452524"/>
                </a:camera>
                <a:lightRig rig="freezing" dir="t"/>
              </a:scene3d>
              <a:sp3d z="317500" extrusionH="266700" prstMaterial="plastic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6" name="Straight Connector 5"/>
              <p:cNvCxnSpPr/>
              <p:nvPr/>
            </p:nvCxnSpPr>
            <p:spPr>
              <a:xfrm>
                <a:off x="457200" y="1149718"/>
                <a:ext cx="2514600" cy="123353"/>
              </a:xfrm>
              <a:prstGeom prst="line">
                <a:avLst/>
              </a:prstGeom>
              <a:ln w="19050">
                <a:prstDash val="dash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2846832" y="838200"/>
                <a:ext cx="4572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1981200" y="1676400"/>
                <a:ext cx="4572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/>
              <p:cNvCxnSpPr/>
              <p:nvPr/>
            </p:nvCxnSpPr>
            <p:spPr>
              <a:xfrm flipV="1">
                <a:off x="2846832" y="846882"/>
                <a:ext cx="420624" cy="418569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V="1">
                <a:off x="2438400" y="1253073"/>
                <a:ext cx="420624" cy="418569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1" name="TextBox 20"/>
                  <p:cNvSpPr txBox="1"/>
                  <p:nvPr/>
                </p:nvSpPr>
                <p:spPr bwMode="auto">
                  <a:xfrm rot="18390734">
                    <a:off x="3145549" y="960371"/>
                    <a:ext cx="228600" cy="502043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vert="horz" wrap="square" lIns="99173" tIns="49585" rIns="99173" bIns="49585" numCol="1" rtlCol="0" anchor="t" anchorCtr="0" compatLnSpc="1">
                    <a:prstTxWarp prst="textNoShape">
                      <a:avLst/>
                    </a:prstTxWarp>
                    <a:spAutoFit/>
                  </a:bodyPr>
                  <a:lstStyle/>
                  <a:p>
                    <a:pPr marL="371899" indent="-371899" algn="just" eaLnBrk="0" hangingPunct="0">
                      <a:spcBef>
                        <a:spcPct val="20000"/>
                      </a:spcBef>
                      <a:buClr>
                        <a:srgbClr val="8E2344"/>
                      </a:buClr>
                      <a:buFont typeface="Wingdings" pitchFamily="-110" charset="2"/>
                      <a:buNone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en-US" sz="1400" b="1" i="1" dirty="0">
                                  <a:solidFill>
                                    <a:srgbClr val="8E2344"/>
                                  </a:solidFill>
                                  <a:latin typeface="Cambria Math" charset="0"/>
                                  <a:ea typeface="ＭＳ Ｐゴシック" pitchFamily="-105" charset="-128"/>
                                </a:rPr>
                              </m:ctrlPr>
                            </m:fPr>
                            <m:num>
                              <m:r>
                                <a:rPr lang="en-US" sz="1400" b="1" i="1" dirty="0">
                                  <a:solidFill>
                                    <a:srgbClr val="8E2344"/>
                                  </a:solidFill>
                                  <a:latin typeface="Cambria Math" charset="0"/>
                                  <a:ea typeface="ＭＳ Ｐゴシック" pitchFamily="-105" charset="-128"/>
                                </a:rPr>
                                <m:t>𝑳</m:t>
                              </m:r>
                            </m:num>
                            <m:den>
                              <m:r>
                                <a:rPr lang="en-US" sz="1400" b="1" i="1" dirty="0">
                                  <a:solidFill>
                                    <a:srgbClr val="8E2344"/>
                                  </a:solidFill>
                                  <a:latin typeface="Cambria Math" charset="0"/>
                                  <a:ea typeface="ＭＳ Ｐゴシック" pitchFamily="-105" charset="-128"/>
                                </a:rPr>
                                <m:t>𝟐</m:t>
                              </m:r>
                            </m:den>
                          </m:f>
                        </m:oMath>
                      </m:oMathPara>
                    </a14:m>
                    <a:endParaRPr lang="en-US" sz="1400" b="1" dirty="0">
                      <a:solidFill>
                        <a:srgbClr val="00279F"/>
                      </a:solidFill>
                      <a:latin typeface="Arial" charset="0"/>
                      <a:ea typeface="ＭＳ Ｐゴシック" pitchFamily="-105" charset="-128"/>
                    </a:endParaRPr>
                  </a:p>
                </p:txBody>
              </p:sp>
            </mc:Choice>
            <mc:Fallback xmlns="">
              <p:sp>
                <p:nvSpPr>
                  <p:cNvPr id="21" name="TextBox 2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 bwMode="auto">
                  <a:xfrm rot="18390734">
                    <a:off x="3145549" y="960371"/>
                    <a:ext cx="228600" cy="502043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 r="-4444"/>
                    </a:stretch>
                  </a:blip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2" name="TextBox 21"/>
                  <p:cNvSpPr txBox="1"/>
                  <p:nvPr/>
                </p:nvSpPr>
                <p:spPr bwMode="auto">
                  <a:xfrm rot="18390734">
                    <a:off x="2763011" y="1356373"/>
                    <a:ext cx="228600" cy="502043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vert="horz" wrap="square" lIns="99173" tIns="49585" rIns="99173" bIns="49585" numCol="1" rtlCol="0" anchor="t" anchorCtr="0" compatLnSpc="1">
                    <a:prstTxWarp prst="textNoShape">
                      <a:avLst/>
                    </a:prstTxWarp>
                    <a:spAutoFit/>
                  </a:bodyPr>
                  <a:lstStyle/>
                  <a:p>
                    <a:pPr marL="371899" indent="-371899" algn="just" eaLnBrk="0" hangingPunct="0">
                      <a:spcBef>
                        <a:spcPct val="20000"/>
                      </a:spcBef>
                      <a:buClr>
                        <a:srgbClr val="8E2344"/>
                      </a:buClr>
                      <a:buFont typeface="Wingdings" pitchFamily="-110" charset="2"/>
                      <a:buNone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en-US" sz="1400" b="1" i="1" dirty="0">
                                  <a:solidFill>
                                    <a:srgbClr val="8E2344"/>
                                  </a:solidFill>
                                  <a:latin typeface="Cambria Math" charset="0"/>
                                  <a:ea typeface="ＭＳ Ｐゴシック" pitchFamily="-105" charset="-128"/>
                                </a:rPr>
                              </m:ctrlPr>
                            </m:fPr>
                            <m:num>
                              <m:r>
                                <a:rPr lang="en-US" sz="1400" b="1" i="1" dirty="0">
                                  <a:solidFill>
                                    <a:srgbClr val="8E2344"/>
                                  </a:solidFill>
                                  <a:latin typeface="Cambria Math" charset="0"/>
                                  <a:ea typeface="ＭＳ Ｐゴシック" pitchFamily="-105" charset="-128"/>
                                </a:rPr>
                                <m:t>𝑳</m:t>
                              </m:r>
                            </m:num>
                            <m:den>
                              <m:r>
                                <a:rPr lang="en-US" sz="1400" b="1" i="1" dirty="0">
                                  <a:solidFill>
                                    <a:srgbClr val="8E2344"/>
                                  </a:solidFill>
                                  <a:latin typeface="Cambria Math" charset="0"/>
                                  <a:ea typeface="ＭＳ Ｐゴシック" pitchFamily="-105" charset="-128"/>
                                </a:rPr>
                                <m:t>𝟐</m:t>
                              </m:r>
                            </m:den>
                          </m:f>
                        </m:oMath>
                      </m:oMathPara>
                    </a14:m>
                    <a:endParaRPr lang="en-US" sz="1400" b="1" dirty="0">
                      <a:solidFill>
                        <a:srgbClr val="00279F"/>
                      </a:solidFill>
                      <a:latin typeface="Arial" charset="0"/>
                      <a:ea typeface="ＭＳ Ｐゴシック" pitchFamily="-105" charset="-128"/>
                    </a:endParaRPr>
                  </a:p>
                </p:txBody>
              </p:sp>
            </mc:Choice>
            <mc:Fallback xmlns="">
              <p:sp>
                <p:nvSpPr>
                  <p:cNvPr id="22" name="TextBox 2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 bwMode="auto">
                  <a:xfrm rot="18390734">
                    <a:off x="2763011" y="1356373"/>
                    <a:ext cx="228600" cy="502043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r="-4444"/>
                    </a:stretch>
                  </a:blip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 bwMode="auto">
                <a:xfrm>
                  <a:off x="171053" y="770536"/>
                  <a:ext cx="546752" cy="27699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none" lIns="0" tIns="0" rIns="0" bIns="0" numCol="1" rtlCol="0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algn="just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8E2344"/>
                    </a:buClr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  <a:ea typeface="ＭＳ Ｐゴシック" pitchFamily="-105" charset="-128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  <a:ea typeface="ＭＳ Ｐゴシック" pitchFamily="-105" charset="-128"/>
                              </a:rPr>
                              <m:t>𝑇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rgbClr val="000000"/>
                                </a:solidFill>
                                <a:latin typeface="Cambria Math" charset="0"/>
                                <a:ea typeface="ＭＳ Ｐゴシック" pitchFamily="-105" charset="-128"/>
                              </a:rPr>
                              <m:t>𝑚𝑎𝑥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rgbClr val="000000"/>
                    </a:solidFill>
                    <a:latin typeface="Arial" charset="0"/>
                    <a:ea typeface="ＭＳ Ｐゴシック" pitchFamily="-105" charset="-128"/>
                  </a:endParaRP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171053" y="770536"/>
                  <a:ext cx="546752" cy="276999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l="-7865" r="-1124" b="-13333"/>
                  </a:stretch>
                </a:blipFill>
                <a:ln w="9525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7" name="Straight Arrow Connector 16"/>
            <p:cNvCxnSpPr>
              <a:stCxn id="15" idx="3"/>
            </p:cNvCxnSpPr>
            <p:nvPr/>
          </p:nvCxnSpPr>
          <p:spPr>
            <a:xfrm>
              <a:off x="717805" y="909036"/>
              <a:ext cx="653795" cy="2406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76896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 of Interest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 smtClean="0"/>
                  <a:t>Concentration Ratio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2400" b="0" i="1" smtClean="0"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𝐿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𝑤</m:t>
                        </m:r>
                        <m:r>
                          <m:rPr>
                            <m:nor/>
                          </m:rPr>
                          <a:rPr lang="en-US" sz="2400" b="0" i="0" smtClean="0">
                            <a:latin typeface="Cambria Math" charset="0"/>
                          </a:rPr>
                          <m:t>t</m:t>
                        </m:r>
                        <m:r>
                          <m:rPr>
                            <m:nor/>
                          </m:rPr>
                          <a:rPr lang="en-US" sz="2400" dirty="0"/>
                          <m:t> </m:t>
                        </m:r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𝑤𝐿</m:t>
                        </m:r>
                      </m:den>
                    </m:f>
                    <m:r>
                      <a:rPr lang="en-US" sz="2400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𝐿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FF0000"/>
                                </a:solidFill>
                                <a:latin typeface="Cambria Math" charset="0"/>
                              </a:rPr>
                              <m:t>𝑔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dirty="0" smtClean="0"/>
                  <a:t> </a:t>
                </a: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 smtClean="0"/>
                  <a:t>Where geometric concentration ratio,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𝑔</m:t>
                        </m:r>
                      </m:sub>
                    </m:sSub>
                    <m:r>
                      <a:rPr lang="en-US" sz="2400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charset="0"/>
                          </a:rPr>
                          <m:t>𝐿</m:t>
                        </m:r>
                      </m:num>
                      <m:den>
                        <m:r>
                          <a:rPr lang="en-US" sz="2400" b="0" i="1" smtClean="0">
                            <a:latin typeface="Cambria Math" charset="0"/>
                          </a:rPr>
                          <m:t>𝑡</m:t>
                        </m:r>
                      </m:den>
                    </m:f>
                  </m:oMath>
                </a14:m>
                <a:endParaRPr lang="en-US" sz="2400" b="0" dirty="0" smtClean="0"/>
              </a:p>
              <a:p>
                <a:pPr marL="0" indent="0">
                  <a:buNone/>
                </a:pPr>
                <a:r>
                  <a:rPr lang="en-US" sz="2400" b="0" dirty="0" smtClean="0"/>
                  <a:t>Non-dimensional absorptivity,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FF0000"/>
                        </a:solidFill>
                        <a:latin typeface="Cambria Math" charset="0"/>
                      </a:rPr>
                      <m:t>𝜅</m:t>
                    </m:r>
                    <m:r>
                      <a:rPr lang="en-US" sz="2400" b="0" i="1" smtClean="0">
                        <a:latin typeface="Cambria Math" charset="0"/>
                      </a:rPr>
                      <m:t>=</m:t>
                    </m:r>
                    <m:r>
                      <a:rPr lang="en-US" sz="2400" b="0" i="1" smtClean="0">
                        <a:latin typeface="Cambria Math" charset="0"/>
                      </a:rPr>
                      <m:t>𝛼</m:t>
                    </m:r>
                    <m:r>
                      <a:rPr lang="en-US" sz="2400" b="0" i="1" smtClean="0">
                        <a:latin typeface="Cambria Math" charset="0"/>
                      </a:rPr>
                      <m:t>𝐿</m:t>
                    </m:r>
                  </m:oMath>
                </a14:m>
                <a:endParaRPr lang="en-US" sz="2400" dirty="0" smtClean="0"/>
              </a:p>
              <a:p>
                <a:r>
                  <a:rPr lang="en-US" sz="2400" dirty="0" smtClean="0"/>
                  <a:t>Maximum temperature within waveguide,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US" sz="2400" dirty="0" smtClean="0"/>
              </a:p>
              <a:p>
                <a:pPr marL="0" indent="0">
                  <a:buNone/>
                </a:pPr>
                <a:r>
                  <a:rPr lang="en-US" sz="2400" dirty="0" smtClean="0"/>
                  <a:t> </a:t>
                </a:r>
                <a:endParaRPr lang="en-US" sz="2400" dirty="0"/>
              </a:p>
              <a:p>
                <a:pPr marL="0" indent="0">
                  <a:buNone/>
                </a:pPr>
                <a:endParaRPr lang="en-US" sz="2400" dirty="0" smtClean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 smtClean="0"/>
              </a:p>
              <a:p>
                <a:pPr marL="0" indent="0">
                  <a:buNone/>
                </a:pPr>
                <a:r>
                  <a:rPr lang="en-US" sz="2400" dirty="0" smtClean="0"/>
                  <a:t>Where,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Arial" charset="0"/>
                        <a:cs typeface="Arial" charset="0"/>
                      </a:rPr>
                      <m:t>𝑚</m:t>
                    </m:r>
                    <m:r>
                      <a:rPr lang="en-US" sz="2400" b="0" i="1" smtClean="0">
                        <a:latin typeface="Cambria Math" charset="0"/>
                        <a:ea typeface="Arial" charset="0"/>
                        <a:cs typeface="Arial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400" b="0" i="1" smtClean="0">
                            <a:latin typeface="Cambria Math" charset="0"/>
                            <a:ea typeface="Arial" charset="0"/>
                            <a:cs typeface="Arial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sz="2400" i="1"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  <m:t>h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charset="0"/>
                                    <a:ea typeface="Arial" charset="0"/>
                                    <a:cs typeface="Arial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smtClean="0">
                                    <a:latin typeface="Cambria Math" charset="0"/>
                                    <a:ea typeface="Arial" charset="0"/>
                                    <a:cs typeface="Arial" charset="0"/>
                                  </a:rPr>
                                  <m:t>𝐿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charset="0"/>
                                    <a:ea typeface="Arial" charset="0"/>
                                    <a:cs typeface="Arial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400" i="1"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  <m:t>𝑘𝑡</m:t>
                            </m:r>
                          </m:den>
                        </m:f>
                      </m:e>
                    </m:rad>
                    <m:r>
                      <a:rPr lang="en-US" sz="2400" b="0" i="1" smtClean="0">
                        <a:latin typeface="Cambria Math" charset="0"/>
                        <a:ea typeface="Arial" charset="0"/>
                        <a:cs typeface="Arial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400" b="0" i="1" smtClean="0">
                            <a:latin typeface="Cambria Math" charset="0"/>
                            <a:ea typeface="Arial" charset="0"/>
                            <a:cs typeface="Arial" charset="0"/>
                          </a:rPr>
                        </m:ctrlPr>
                      </m:radPr>
                      <m:deg/>
                      <m:e>
                        <m:d>
                          <m:dPr>
                            <m:ctrlPr>
                              <a:rPr lang="en-US" sz="2400" b="0" i="1" smtClean="0"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b="0" i="1" smtClean="0">
                                    <a:latin typeface="Cambria Math" charset="0"/>
                                    <a:ea typeface="Arial" charset="0"/>
                                    <a:cs typeface="Arial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latin typeface="Cambria Math" charset="0"/>
                                    <a:ea typeface="Arial" charset="0"/>
                                    <a:cs typeface="Arial" charset="0"/>
                                  </a:rPr>
                                  <m:t>h𝐿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latin typeface="Cambria Math" charset="0"/>
                                    <a:ea typeface="Arial" charset="0"/>
                                    <a:cs typeface="Arial" charset="0"/>
                                  </a:rPr>
                                  <m:t>𝑘</m:t>
                                </m:r>
                              </m:den>
                            </m:f>
                          </m:e>
                        </m:d>
                        <m:d>
                          <m:dPr>
                            <m:ctrlPr>
                              <a:rPr lang="en-US" sz="2400" b="0" i="1" smtClean="0"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400" b="0" i="1" smtClean="0">
                                    <a:latin typeface="Cambria Math" charset="0"/>
                                    <a:ea typeface="Arial" charset="0"/>
                                    <a:cs typeface="Arial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latin typeface="Cambria Math" charset="0"/>
                                    <a:ea typeface="Arial" charset="0"/>
                                    <a:cs typeface="Arial" charset="0"/>
                                  </a:rPr>
                                  <m:t>𝐿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latin typeface="Cambria Math" charset="0"/>
                                    <a:ea typeface="Arial" charset="0"/>
                                    <a:cs typeface="Arial" charset="0"/>
                                  </a:rPr>
                                  <m:t>𝑡</m:t>
                                </m:r>
                              </m:den>
                            </m:f>
                          </m:e>
                        </m:d>
                      </m:e>
                    </m:rad>
                    <m:r>
                      <a:rPr lang="en-US" sz="2400" b="0" i="1" smtClean="0">
                        <a:latin typeface="Cambria Math" charset="0"/>
                        <a:ea typeface="Arial" charset="0"/>
                        <a:cs typeface="Arial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400" b="0" i="1" smtClean="0">
                            <a:latin typeface="Cambria Math" charset="0"/>
                            <a:ea typeface="Arial" charset="0"/>
                            <a:cs typeface="Arial" charset="0"/>
                          </a:rPr>
                        </m:ctrlPr>
                      </m:radPr>
                      <m:deg/>
                      <m:e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charset="0"/>
                            <a:ea typeface="Arial" charset="0"/>
                            <a:cs typeface="Arial" charset="0"/>
                          </a:rPr>
                          <m:t>𝐵𝑖</m:t>
                        </m:r>
                        <m:r>
                          <a:rPr lang="en-US" sz="2400" b="0" i="1" smtClean="0">
                            <a:latin typeface="Cambria Math" charset="0"/>
                            <a:ea typeface="Arial" charset="0"/>
                            <a:cs typeface="Arial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  <m:t>𝑔</m:t>
                            </m:r>
                          </m:sub>
                        </m:sSub>
                      </m:e>
                    </m:rad>
                  </m:oMath>
                </a14:m>
                <a:endParaRPr lang="en-US" sz="2400" dirty="0" smtClean="0"/>
              </a:p>
            </p:txBody>
          </p:sp>
        </mc:Choice>
        <mc:Fallback>
          <p:sp>
            <p:nvSpPr>
              <p:cNvPr id="4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3187267" y="3615104"/>
                <a:ext cx="3394519" cy="7140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smtClean="0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rgbClr val="002060"/>
                                  </a:solidFill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rgbClr val="002060"/>
                                  </a:solidFill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𝑚𝑎𝑥</m:t>
                              </m:r>
                            </m:sub>
                          </m:sSub>
                        </m:e>
                      </m:acc>
                      <m:r>
                        <a:rPr lang="en-US" sz="2000" i="0">
                          <a:solidFill>
                            <a:srgbClr val="00206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r>
                            <a:rPr lang="en-US" sz="2000" i="0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lang="en-US" sz="2000" i="0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d>
                        <m:dPr>
                          <m:begChr m:val="{"/>
                          <m:endChr m:val="}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dPr>
                        <m:e>
                          <m:r>
                            <a:rPr lang="en-US" sz="2000" i="0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rgbClr val="002060"/>
                                  </a:solidFill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1</m:t>
                              </m:r>
                            </m:num>
                            <m:den>
                              <m:func>
                                <m:funcPr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000" i="0">
                                      <a:solidFill>
                                        <a:srgbClr val="002060"/>
                                      </a:solidFill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cosh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2000" i="1">
                                          <a:solidFill>
                                            <a:srgbClr val="002060"/>
                                          </a:solidFill>
                                          <a:latin typeface="Arial" charset="0"/>
                                          <a:ea typeface="Arial" charset="0"/>
                                          <a:cs typeface="Arial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type m:val="lin"/>
                                          <m:ctrlPr>
                                            <a:rPr lang="en-US" sz="2000" i="1">
                                              <a:solidFill>
                                                <a:srgbClr val="002060"/>
                                              </a:solidFill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solidFill>
                                                <a:srgbClr val="002060"/>
                                              </a:solidFill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𝑚</m:t>
                                          </m:r>
                                        </m:num>
                                        <m:den>
                                          <m:r>
                                            <a:rPr lang="en-US" sz="2000" i="0">
                                              <a:solidFill>
                                                <a:srgbClr val="002060"/>
                                              </a:solidFill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den>
                          </m:f>
                        </m:e>
                      </m:d>
                    </m:oMath>
                  </m:oMathPara>
                </a14:m>
                <a:endParaRPr lang="en-US" sz="2000" dirty="0">
                  <a:solidFill>
                    <a:srgbClr val="002060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7267" y="3615104"/>
                <a:ext cx="3394519" cy="71404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/>
              <p:cNvSpPr/>
              <p:nvPr/>
            </p:nvSpPr>
            <p:spPr>
              <a:xfrm>
                <a:off x="2597032" y="4402966"/>
                <a:ext cx="4411144" cy="8917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2000" smtClean="0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rgbClr val="002060"/>
                                  </a:solidFill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rgbClr val="002060"/>
                                  </a:solidFill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𝑚𝑎𝑥</m:t>
                              </m:r>
                            </m:sub>
                          </m:sSub>
                        </m:e>
                      </m:acc>
                      <m:r>
                        <a:rPr lang="en-US" sz="2000" i="0">
                          <a:solidFill>
                            <a:srgbClr val="00206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  <m:t>𝑁𝑢</m:t>
                          </m:r>
                        </m:num>
                        <m:den>
                          <m:r>
                            <a:rPr lang="en-US" sz="2000" i="1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  <m:t>𝑚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𝑇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sz="2000" i="0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𝑇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𝑅</m:t>
                              </m:r>
                            </m:sub>
                          </m:sSub>
                        </m:e>
                      </m:d>
                      <m:d>
                        <m:dPr>
                          <m:begChr m:val="{"/>
                          <m:endChr m:val="}"/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fPr>
                            <m:num>
                              <m:r>
                                <a:rPr lang="en-US" sz="2000" b="0" i="0" smtClean="0">
                                  <a:solidFill>
                                    <a:srgbClr val="002060"/>
                                  </a:solidFill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1</m:t>
                              </m:r>
                            </m:num>
                            <m:den>
                              <m:func>
                                <m:funcPr>
                                  <m:ctrlPr>
                                    <a:rPr lang="en-US" sz="2000" i="1">
                                      <a:solidFill>
                                        <a:srgbClr val="002060"/>
                                      </a:solidFill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000" i="0">
                                      <a:solidFill>
                                        <a:srgbClr val="002060"/>
                                      </a:solidFill>
                                      <a:latin typeface="Arial" charset="0"/>
                                      <a:ea typeface="Arial" charset="0"/>
                                      <a:cs typeface="Arial" charset="0"/>
                                    </a:rPr>
                                    <m:t>sinh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sz="2000" i="1">
                                          <a:solidFill>
                                            <a:srgbClr val="002060"/>
                                          </a:solidFill>
                                          <a:latin typeface="Arial" charset="0"/>
                                          <a:ea typeface="Arial" charset="0"/>
                                          <a:cs typeface="Arial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US" sz="2000" i="1">
                                              <a:solidFill>
                                                <a:srgbClr val="002060"/>
                                              </a:solidFill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000" i="1">
                                              <a:solidFill>
                                                <a:srgbClr val="002060"/>
                                              </a:solidFill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𝑚</m:t>
                                          </m:r>
                                        </m:num>
                                        <m:den>
                                          <m:r>
                                            <a:rPr lang="en-US" sz="2000" i="0">
                                              <a:solidFill>
                                                <a:srgbClr val="002060"/>
                                              </a:solidFill>
                                              <a:latin typeface="Arial" charset="0"/>
                                              <a:ea typeface="Arial" charset="0"/>
                                              <a:cs typeface="Arial" charset="0"/>
                                            </a:rPr>
                                            <m:t>2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den>
                          </m:f>
                        </m:e>
                      </m:d>
                      <m:r>
                        <a:rPr lang="en-US" sz="2000" i="0">
                          <a:solidFill>
                            <a:srgbClr val="00206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m:t>+</m:t>
                      </m:r>
                      <m:f>
                        <m:fPr>
                          <m:ctrlPr>
                            <a:rPr lang="en-US" sz="2000" i="1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r>
                            <a:rPr lang="en-US" sz="2000" i="0">
                              <a:solidFill>
                                <a:srgbClr val="002060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lang="en-US" sz="2000" i="0">
                                  <a:solidFill>
                                    <a:srgbClr val="002060"/>
                                  </a:solidFill>
                                  <a:latin typeface="Arial" charset="0"/>
                                  <a:ea typeface="Arial" charset="0"/>
                                  <a:cs typeface="Arial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000" dirty="0" smtClean="0">
                  <a:solidFill>
                    <a:srgbClr val="002060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7032" y="4402966"/>
                <a:ext cx="4411144" cy="891719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17986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362200" y="137159"/>
                <a:ext cx="6781800" cy="563881"/>
              </a:xfrm>
            </p:spPr>
            <p:txBody>
              <a:bodyPr/>
              <a:lstStyle/>
              <a:p>
                <a:r>
                  <a:rPr lang="en-US" dirty="0" smtClean="0"/>
                  <a:t>Effect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1" i="1" smtClean="0">
                        <a:latin typeface="Cambria Math" charset="0"/>
                      </a:rPr>
                      <m:t>κ</m:t>
                    </m:r>
                  </m:oMath>
                </a14:m>
                <a:r>
                  <a:rPr lang="en-US" dirty="0" smtClean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charset="0"/>
                          </a:rPr>
                          <m:t>𝑪</m:t>
                        </m:r>
                      </m:e>
                      <m:sub>
                        <m:r>
                          <a:rPr lang="en-US" b="1" i="1" smtClean="0">
                            <a:latin typeface="Cambria Math" charset="0"/>
                          </a:rPr>
                          <m:t>𝒈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362200" y="137159"/>
                <a:ext cx="6781800" cy="563881"/>
              </a:xfrm>
              <a:blipFill rotWithShape="0">
                <a:blip r:embed="rId2"/>
                <a:stretch>
                  <a:fillRect t="-12903" b="-27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1" y="905257"/>
            <a:ext cx="7268705" cy="541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9665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362200" y="137160"/>
                <a:ext cx="6781800" cy="563881"/>
              </a:xfrm>
            </p:spPr>
            <p:txBody>
              <a:bodyPr/>
              <a:lstStyle/>
              <a:p>
                <a:r>
                  <a:rPr lang="en-US" dirty="0" smtClean="0"/>
                  <a:t>Effect of Bi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charset="0"/>
                          </a:rPr>
                          <m:t>𝑪</m:t>
                        </m:r>
                      </m:e>
                      <m:sub>
                        <m:r>
                          <a:rPr lang="en-US" b="1" i="1" smtClean="0">
                            <a:latin typeface="Cambria Math" charset="0"/>
                          </a:rPr>
                          <m:t>𝒈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362200" y="137160"/>
                <a:ext cx="6781800" cy="563881"/>
              </a:xfrm>
              <a:blipFill rotWithShape="0">
                <a:blip r:embed="rId3"/>
                <a:stretch>
                  <a:fillRect t="-14130" b="-28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" y="1762286"/>
            <a:ext cx="4787900" cy="3568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100" y="1762286"/>
            <a:ext cx="47879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9560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Virginia Tech-Branding Update022206">
  <a:themeElements>
    <a:clrScheme name="Virginia Tech-Branding Update022206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irginia Tech-Branding Update022206">
      <a:majorFont>
        <a:latin typeface="Franklin Gothic Demi"/>
        <a:ea typeface=""/>
        <a:cs typeface=""/>
      </a:majorFont>
      <a:minorFont>
        <a:latin typeface="Franklin Gothic Medium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FF0000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vert="horz" wrap="square" lIns="99173" tIns="49585" rIns="99173" bIns="49585" numCol="1" anchor="t" anchorCtr="0" compatLnSpc="1">
        <a:prstTxWarp prst="textNoShape">
          <a:avLst/>
        </a:prstTxWarp>
      </a:bodyPr>
      <a:lstStyle>
        <a:defPPr marL="371899" indent="-371899" algn="just" eaLnBrk="0" hangingPunct="0">
          <a:spcBef>
            <a:spcPct val="20000"/>
          </a:spcBef>
          <a:buClr>
            <a:srgbClr val="8E2344"/>
          </a:buClr>
          <a:buFont typeface="Wingdings" pitchFamily="-110" charset="2"/>
          <a:buChar char="q"/>
          <a:defRPr b="1" dirty="0" smtClean="0">
            <a:solidFill>
              <a:srgbClr val="00279F"/>
            </a:solidFill>
          </a:defRPr>
        </a:defPPr>
      </a:lstStyle>
    </a:txDef>
  </a:objectDefaults>
  <a:extraClrSchemeLst>
    <a:extraClrScheme>
      <a:clrScheme name="Virginia Tech-Branding Update022206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rginia Tech-Branding Update022206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rginia Tech-Branding Update022206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rginia Tech-Branding Update022206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rginia Tech-Branding Update022206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rginia Tech-Branding Update022206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rginia Tech-Branding Update022206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rginia Tech-Branding Update022206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rginia Tech-Branding Update022206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rginia Tech-Branding Update022206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rginia Tech-Branding Update022206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rginia Tech-Branding Update022206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</TotalTime>
  <Words>93</Words>
  <Application>Microsoft Macintosh PowerPoint</Application>
  <PresentationFormat>On-screen Show (4:3)</PresentationFormat>
  <Paragraphs>43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Calibri</vt:lpstr>
      <vt:lpstr>Cambria Math</vt:lpstr>
      <vt:lpstr>Franklin Gothic Demi</vt:lpstr>
      <vt:lpstr>Franklin Gothic Medium Cond</vt:lpstr>
      <vt:lpstr>Goudy Old Style</vt:lpstr>
      <vt:lpstr>ＭＳ Ｐゴシック</vt:lpstr>
      <vt:lpstr>Wingdings</vt:lpstr>
      <vt:lpstr>Arial</vt:lpstr>
      <vt:lpstr>2_Virginia Tech-Branding Update022206</vt:lpstr>
      <vt:lpstr>Closed Form Solutions</vt:lpstr>
      <vt:lpstr>Previous Results</vt:lpstr>
      <vt:lpstr>Previous Results</vt:lpstr>
      <vt:lpstr>Variables of Interest</vt:lpstr>
      <vt:lpstr>Effect of κ and C_g</vt:lpstr>
      <vt:lpstr>Effect of Bi and C_g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Jaydeep Deshpande</dc:creator>
  <cp:lastModifiedBy>Jaydeep Deshpande</cp:lastModifiedBy>
  <cp:revision>6</cp:revision>
  <dcterms:created xsi:type="dcterms:W3CDTF">2016-06-02T18:37:36Z</dcterms:created>
  <dcterms:modified xsi:type="dcterms:W3CDTF">2016-06-02T19:46:13Z</dcterms:modified>
</cp:coreProperties>
</file>

<file path=docProps/thumbnail.jpeg>
</file>